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8" r:id="rId2"/>
    <p:sldId id="271" r:id="rId3"/>
    <p:sldId id="272" r:id="rId4"/>
    <p:sldId id="273" r:id="rId5"/>
    <p:sldId id="274" r:id="rId6"/>
    <p:sldId id="276" r:id="rId7"/>
    <p:sldId id="277" r:id="rId8"/>
    <p:sldId id="278" r:id="rId9"/>
    <p:sldId id="295" r:id="rId10"/>
    <p:sldId id="297" r:id="rId11"/>
    <p:sldId id="275" r:id="rId12"/>
    <p:sldId id="304" r:id="rId13"/>
    <p:sldId id="305" r:id="rId14"/>
    <p:sldId id="306" r:id="rId15"/>
    <p:sldId id="307" r:id="rId16"/>
    <p:sldId id="308" r:id="rId17"/>
    <p:sldId id="298" r:id="rId1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46" autoAdjust="0"/>
  </p:normalViewPr>
  <p:slideViewPr>
    <p:cSldViewPr>
      <p:cViewPr>
        <p:scale>
          <a:sx n="93" d="100"/>
          <a:sy n="93" d="100"/>
        </p:scale>
        <p:origin x="-151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surveys\PISA\2012\oecd_clip\sex_dif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COV3!$E$2:$E$66</c:f>
              <c:numCache>
                <c:formatCode>General</c:formatCode>
                <c:ptCount val="65"/>
                <c:pt idx="0">
                  <c:v>0.29450266888864607</c:v>
                </c:pt>
                <c:pt idx="1">
                  <c:v>0.53991475296063873</c:v>
                </c:pt>
                <c:pt idx="2">
                  <c:v>0.21657162289555687</c:v>
                </c:pt>
                <c:pt idx="3">
                  <c:v>0.56729204295498603</c:v>
                </c:pt>
                <c:pt idx="4">
                  <c:v>0.42711751791720143</c:v>
                </c:pt>
                <c:pt idx="5">
                  <c:v>0.56691276795694578</c:v>
                </c:pt>
                <c:pt idx="6">
                  <c:v>0.58095722999279131</c:v>
                </c:pt>
                <c:pt idx="7">
                  <c:v>0.40719687745957578</c:v>
                </c:pt>
                <c:pt idx="8">
                  <c:v>0.18697038664010174</c:v>
                </c:pt>
                <c:pt idx="9">
                  <c:v>0.31833085547794626</c:v>
                </c:pt>
                <c:pt idx="10">
                  <c:v>0.4994913673344622</c:v>
                </c:pt>
                <c:pt idx="11">
                  <c:v>0.36033062102332297</c:v>
                </c:pt>
                <c:pt idx="12">
                  <c:v>0.53911547747774413</c:v>
                </c:pt>
                <c:pt idx="13">
                  <c:v>0.61166532057487155</c:v>
                </c:pt>
                <c:pt idx="14">
                  <c:v>0.15899950308232955</c:v>
                </c:pt>
                <c:pt idx="15">
                  <c:v>0.19396528123783663</c:v>
                </c:pt>
                <c:pt idx="16">
                  <c:v>0.22886822522584149</c:v>
                </c:pt>
                <c:pt idx="17">
                  <c:v>7.301960861723987E-2</c:v>
                </c:pt>
                <c:pt idx="18">
                  <c:v>0.58070104159683966</c:v>
                </c:pt>
                <c:pt idx="19">
                  <c:v>0.20302772946884068</c:v>
                </c:pt>
                <c:pt idx="20">
                  <c:v>0.41767686253197439</c:v>
                </c:pt>
                <c:pt idx="21">
                  <c:v>0.40966438756597173</c:v>
                </c:pt>
                <c:pt idx="22">
                  <c:v>0.43545521907844587</c:v>
                </c:pt>
                <c:pt idx="23">
                  <c:v>0.69047134651030329</c:v>
                </c:pt>
                <c:pt idx="24">
                  <c:v>0.46994932400758627</c:v>
                </c:pt>
                <c:pt idx="25">
                  <c:v>0.2506080873262897</c:v>
                </c:pt>
                <c:pt idx="26">
                  <c:v>0.13758532268447976</c:v>
                </c:pt>
                <c:pt idx="27">
                  <c:v>0.47788792940046176</c:v>
                </c:pt>
                <c:pt idx="28">
                  <c:v>0.55450048253250739</c:v>
                </c:pt>
                <c:pt idx="29">
                  <c:v>0.34125593899626311</c:v>
                </c:pt>
                <c:pt idx="30">
                  <c:v>0.5009032208823474</c:v>
                </c:pt>
                <c:pt idx="31">
                  <c:v>0.39341092322793053</c:v>
                </c:pt>
                <c:pt idx="32">
                  <c:v>0.40127746697460931</c:v>
                </c:pt>
                <c:pt idx="33">
                  <c:v>0.32974625783074152</c:v>
                </c:pt>
                <c:pt idx="34">
                  <c:v>0.43908190576424017</c:v>
                </c:pt>
                <c:pt idx="35">
                  <c:v>0.31933865637674952</c:v>
                </c:pt>
                <c:pt idx="36">
                  <c:v>0.34153426979892287</c:v>
                </c:pt>
                <c:pt idx="37">
                  <c:v>0.23995302984774391</c:v>
                </c:pt>
                <c:pt idx="38">
                  <c:v>0.32656019952888904</c:v>
                </c:pt>
                <c:pt idx="39">
                  <c:v>0.45061946636414896</c:v>
                </c:pt>
                <c:pt idx="40">
                  <c:v>0.34221507177557536</c:v>
                </c:pt>
                <c:pt idx="41">
                  <c:v>0.619663370016304</c:v>
                </c:pt>
                <c:pt idx="42">
                  <c:v>0.10507629593253684</c:v>
                </c:pt>
                <c:pt idx="43">
                  <c:v>0.21418300262688911</c:v>
                </c:pt>
                <c:pt idx="44">
                  <c:v>0.54942301290745366</c:v>
                </c:pt>
                <c:pt idx="45">
                  <c:v>0.52380623222975808</c:v>
                </c:pt>
                <c:pt idx="46">
                  <c:v>0.15862905748923703</c:v>
                </c:pt>
                <c:pt idx="47">
                  <c:v>0.3096564813594393</c:v>
                </c:pt>
                <c:pt idx="48">
                  <c:v>0.54807492563463911</c:v>
                </c:pt>
                <c:pt idx="49">
                  <c:v>0.55532882202103984</c:v>
                </c:pt>
                <c:pt idx="50">
                  <c:v>0.43857895212198877</c:v>
                </c:pt>
                <c:pt idx="51">
                  <c:v>0.5701810480396603</c:v>
                </c:pt>
                <c:pt idx="52">
                  <c:v>0.2755243575398022</c:v>
                </c:pt>
                <c:pt idx="53">
                  <c:v>0.34372954783996595</c:v>
                </c:pt>
                <c:pt idx="54">
                  <c:v>0.41126060308543322</c:v>
                </c:pt>
                <c:pt idx="55">
                  <c:v>0.44953259031582604</c:v>
                </c:pt>
                <c:pt idx="56">
                  <c:v>0.63596373733246392</c:v>
                </c:pt>
                <c:pt idx="57">
                  <c:v>0.16037943330563512</c:v>
                </c:pt>
                <c:pt idx="58">
                  <c:v>0.35259502396328679</c:v>
                </c:pt>
                <c:pt idx="59">
                  <c:v>0.40242600926597133</c:v>
                </c:pt>
                <c:pt idx="60">
                  <c:v>0.61289251424061109</c:v>
                </c:pt>
                <c:pt idx="61">
                  <c:v>0.4291946677391214</c:v>
                </c:pt>
                <c:pt idx="62">
                  <c:v>0.55306248330474017</c:v>
                </c:pt>
                <c:pt idx="63">
                  <c:v>0.41626381421608122</c:v>
                </c:pt>
                <c:pt idx="64">
                  <c:v>0.2399825601481255</c:v>
                </c:pt>
              </c:numCache>
            </c:numRef>
          </c:xVal>
          <c:yVal>
            <c:numRef>
              <c:f>COV3!$F$2:$F$66</c:f>
              <c:numCache>
                <c:formatCode>General</c:formatCode>
                <c:ptCount val="65"/>
                <c:pt idx="0">
                  <c:v>0.67881525354508532</c:v>
                </c:pt>
                <c:pt idx="1">
                  <c:v>0.90014673165046633</c:v>
                </c:pt>
                <c:pt idx="2">
                  <c:v>0.77332310473774113</c:v>
                </c:pt>
                <c:pt idx="3">
                  <c:v>0.86882339868539282</c:v>
                </c:pt>
                <c:pt idx="4">
                  <c:v>0.90428683132073662</c:v>
                </c:pt>
                <c:pt idx="5">
                  <c:v>0.91354396587642006</c:v>
                </c:pt>
                <c:pt idx="6">
                  <c:v>0.90251590878965893</c:v>
                </c:pt>
                <c:pt idx="7">
                  <c:v>0.84463812940684468</c:v>
                </c:pt>
                <c:pt idx="8">
                  <c:v>0.649667398873499</c:v>
                </c:pt>
                <c:pt idx="9">
                  <c:v>0.77342239188607786</c:v>
                </c:pt>
                <c:pt idx="10">
                  <c:v>0.843143283203588</c:v>
                </c:pt>
                <c:pt idx="11">
                  <c:v>0.84684651918043063</c:v>
                </c:pt>
                <c:pt idx="12">
                  <c:v>0.88007636613628359</c:v>
                </c:pt>
                <c:pt idx="13">
                  <c:v>0.93791290183842002</c:v>
                </c:pt>
                <c:pt idx="14">
                  <c:v>0.64424416814648722</c:v>
                </c:pt>
                <c:pt idx="15">
                  <c:v>0.74906093382591454</c:v>
                </c:pt>
                <c:pt idx="16">
                  <c:v>0.68561184447595747</c:v>
                </c:pt>
                <c:pt idx="17">
                  <c:v>0.59603230125991857</c:v>
                </c:pt>
                <c:pt idx="18">
                  <c:v>0.91619581509365078</c:v>
                </c:pt>
                <c:pt idx="19">
                  <c:v>0.71477259938707194</c:v>
                </c:pt>
                <c:pt idx="20">
                  <c:v>0.82219986801630163</c:v>
                </c:pt>
                <c:pt idx="21">
                  <c:v>0.91777496452216212</c:v>
                </c:pt>
                <c:pt idx="22">
                  <c:v>0.74975985387025401</c:v>
                </c:pt>
                <c:pt idx="23">
                  <c:v>0.93777938877673139</c:v>
                </c:pt>
                <c:pt idx="24">
                  <c:v>0.84774842430989106</c:v>
                </c:pt>
                <c:pt idx="25">
                  <c:v>0.68045212680505618</c:v>
                </c:pt>
                <c:pt idx="26">
                  <c:v>0.62523792079427454</c:v>
                </c:pt>
                <c:pt idx="27">
                  <c:v>0.90661283526867464</c:v>
                </c:pt>
                <c:pt idx="28">
                  <c:v>0.86846644825422792</c:v>
                </c:pt>
                <c:pt idx="29">
                  <c:v>0.96448435549844957</c:v>
                </c:pt>
                <c:pt idx="30">
                  <c:v>0.86305843882614708</c:v>
                </c:pt>
                <c:pt idx="31">
                  <c:v>0.84334833882063454</c:v>
                </c:pt>
                <c:pt idx="32">
                  <c:v>0.84967748791074105</c:v>
                </c:pt>
                <c:pt idx="33">
                  <c:v>0.74581754354325525</c:v>
                </c:pt>
                <c:pt idx="34">
                  <c:v>0.84723481767443942</c:v>
                </c:pt>
                <c:pt idx="35">
                  <c:v>0.78958176043220052</c:v>
                </c:pt>
                <c:pt idx="36">
                  <c:v>0.93040523854600632</c:v>
                </c:pt>
                <c:pt idx="37">
                  <c:v>0.66676379613365699</c:v>
                </c:pt>
                <c:pt idx="38">
                  <c:v>0.9014017470235377</c:v>
                </c:pt>
                <c:pt idx="39">
                  <c:v>0.84679524106201365</c:v>
                </c:pt>
                <c:pt idx="40">
                  <c:v>0.91297554977658335</c:v>
                </c:pt>
                <c:pt idx="41">
                  <c:v>0.95209110948966391</c:v>
                </c:pt>
                <c:pt idx="42">
                  <c:v>0.58186943340418684</c:v>
                </c:pt>
                <c:pt idx="43">
                  <c:v>0.72990230245714183</c:v>
                </c:pt>
                <c:pt idx="44">
                  <c:v>0.88924518456976154</c:v>
                </c:pt>
                <c:pt idx="45">
                  <c:v>0.89320893737859897</c:v>
                </c:pt>
                <c:pt idx="46">
                  <c:v>0.6945301025077576</c:v>
                </c:pt>
                <c:pt idx="47">
                  <c:v>0.8152187440380394</c:v>
                </c:pt>
                <c:pt idx="48">
                  <c:v>0.77192277599035319</c:v>
                </c:pt>
                <c:pt idx="49">
                  <c:v>0.83384662446200797</c:v>
                </c:pt>
                <c:pt idx="50">
                  <c:v>0.92474653191451461</c:v>
                </c:pt>
                <c:pt idx="51">
                  <c:v>0.9033418574101989</c:v>
                </c:pt>
                <c:pt idx="52">
                  <c:v>0.73456856583390806</c:v>
                </c:pt>
                <c:pt idx="53">
                  <c:v>0.89175220586006643</c:v>
                </c:pt>
                <c:pt idx="54">
                  <c:v>0.81055797446462874</c:v>
                </c:pt>
                <c:pt idx="55">
                  <c:v>0.81123371109832332</c:v>
                </c:pt>
                <c:pt idx="56">
                  <c:v>0.90156569023956479</c:v>
                </c:pt>
                <c:pt idx="57">
                  <c:v>0.70415371668964211</c:v>
                </c:pt>
                <c:pt idx="58">
                  <c:v>0.84776854429158677</c:v>
                </c:pt>
                <c:pt idx="59">
                  <c:v>0.83017123166432194</c:v>
                </c:pt>
                <c:pt idx="60">
                  <c:v>0.93985623913694294</c:v>
                </c:pt>
                <c:pt idx="61">
                  <c:v>0.90904226150940348</c:v>
                </c:pt>
                <c:pt idx="62">
                  <c:v>0.89518869700541392</c:v>
                </c:pt>
                <c:pt idx="63">
                  <c:v>0.8489102060955338</c:v>
                </c:pt>
                <c:pt idx="64">
                  <c:v>0.82109687126715669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504640"/>
        <c:axId val="92505216"/>
      </c:scatterChart>
      <c:valAx>
        <c:axId val="92504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Rho in Reading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505216"/>
        <c:crosses val="autoZero"/>
        <c:crossBetween val="midCat"/>
      </c:valAx>
      <c:valAx>
        <c:axId val="92505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Correlation between school </a:t>
                </a:r>
                <a:r>
                  <a:rPr lang="en-US" sz="1400" dirty="0" smtClean="0"/>
                  <a:t>means </a:t>
                </a:r>
                <a:r>
                  <a:rPr lang="en-US" sz="1400" dirty="0"/>
                  <a:t>by gender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5046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C7372-497D-437C-B2D8-6B75AAD95FAE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24496-4D10-40EF-8B10-74F61B43DB2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1682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E7D0F038-E6E7-409E-BCCF-19CEAB0461C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082F1649-32E1-4AE8-ACBB-626668A5F22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035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2FF0D-EAFC-4EE3-A2C1-A7DB66642E2D}" type="slidenum">
              <a:rPr lang="fr-BE" smtClean="0"/>
              <a:pPr/>
              <a:t>1</a:t>
            </a:fld>
            <a:endParaRPr lang="fr-B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J’ai recentré le cadre et joué avec la largeur pour une mise en page qui me semblait meilleure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1649-32E1-4AE8-ACBB-626668A5F2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1649-32E1-4AE8-ACBB-626668A5F22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1649-32E1-4AE8-ACBB-626668A5F22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95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177536-3F6B-40A2-996C-CC843323FDCF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50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628900"/>
            <a:ext cx="2627312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7313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431800"/>
            <a:ext cx="6921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54725"/>
            <a:ext cx="1741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77219F-4C26-42BC-AFB6-B9693116DA3E}" type="datetimeFigureOut">
              <a:rPr lang="en-US"/>
              <a:pPr/>
              <a:t>1/21/2014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2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B51BEA-E3A3-4D51-88FC-F8741851784A}" type="datetimeFigureOut">
              <a:rPr lang="en-US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6AD87-A13A-4005-BEC0-20ACAE3667F7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8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5327650"/>
            <a:ext cx="950912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468313"/>
            <a:ext cx="69215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60000" y="2928144"/>
            <a:ext cx="6624000" cy="1041311"/>
          </a:xfrm>
        </p:spPr>
        <p:txBody>
          <a:bodyPr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BFB458-8603-4844-A95D-8E69A3CF7C6C}" type="datetimeFigureOut">
              <a:rPr lang="en-US"/>
              <a:pPr/>
              <a:t>1/21/2014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5A407E-168A-43FB-98A8-733F7737094B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3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265B6-3BEF-4877-934B-D411084A9F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38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5327650"/>
            <a:ext cx="950912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 bwMode="auto">
          <a:xfrm>
            <a:off x="503238" y="1306513"/>
            <a:ext cx="8154987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0" hangingPunct="0"/>
            <a:endParaRPr lang="fr-FR" sz="2000">
              <a:latin typeface="Helvetica 65 Medium"/>
            </a:endParaRPr>
          </a:p>
        </p:txBody>
      </p:sp>
      <p:pic>
        <p:nvPicPr>
          <p:cNvPr id="1028" name="Imag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87338"/>
            <a:ext cx="4587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68313" y="1601788"/>
            <a:ext cx="8218487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79500" y="238125"/>
            <a:ext cx="74168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Slide title</a:t>
            </a:r>
            <a:br>
              <a:rPr lang="en-US" smtClean="0"/>
            </a:br>
            <a:r>
              <a:rPr lang="en-US" smtClean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25" y="6411913"/>
            <a:ext cx="900113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27272"/>
                </a:solidFill>
              </a:defRPr>
            </a:lvl1pPr>
          </a:lstStyle>
          <a:p>
            <a:fld id="{C33A7065-1432-4741-B6FD-B6EBAC2BE80D}" type="datetimeFigureOut">
              <a:rPr lang="en-US"/>
              <a:pPr/>
              <a:t>1/21/2014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425" y="6411913"/>
            <a:ext cx="467995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27272"/>
                </a:solidFill>
              </a:defRPr>
            </a:lvl1pPr>
          </a:lstStyle>
          <a:p>
            <a:endParaRPr lang="en-US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763" y="6411913"/>
            <a:ext cx="341312" cy="244475"/>
          </a:xfrm>
          <a:prstGeom prst="rect">
            <a:avLst/>
          </a:prstGeom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77C3016-0B5D-4818-A187-24D41E40CA7F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  <p:sldLayoutId id="2147483704" r:id="rId3"/>
    <p:sldLayoutId id="2147483705" r:id="rId4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9pPr>
    </p:titleStyle>
    <p:bodyStyle>
      <a:lvl1pPr marL="341313" indent="-341313" algn="l" rtl="0" fontAlgn="base">
        <a:spcBef>
          <a:spcPts val="763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ts val="675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0188" algn="l" rtl="0" fontAlgn="base">
        <a:spcBef>
          <a:spcPts val="575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1788" indent="-230188" algn="l" rtl="0" fontAlgn="base">
        <a:spcBef>
          <a:spcPts val="475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rtl="0" fontAlgn="base">
        <a:spcBef>
          <a:spcPts val="475"/>
        </a:spcBef>
        <a:spcAft>
          <a:spcPct val="0"/>
        </a:spcAft>
        <a:buClr>
          <a:schemeClr val="tx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9063E2F-2150-4462-8784-262F52C321DD}" type="slidenum">
              <a:rPr lang="fr-BE"/>
              <a:pPr>
                <a:defRPr/>
              </a:pPr>
              <a:t>1</a:t>
            </a:fld>
            <a:endParaRPr lang="fr-BE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3262625"/>
            <a:ext cx="8028384" cy="124649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Standard </a:t>
            </a:r>
            <a:r>
              <a:rPr lang="en-US" sz="4000" dirty="0" smtClean="0"/>
              <a:t>Errors on differences</a:t>
            </a:r>
          </a:p>
        </p:txBody>
      </p:sp>
    </p:spTree>
    <p:extLst>
      <p:ext uri="{BB962C8B-B14F-4D97-AF65-F5344CB8AC3E}">
        <p14:creationId xmlns:p14="http://schemas.microsoft.com/office/powerpoint/2010/main" val="13140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 bwMode="auto">
          <a:xfrm>
            <a:off x="1232400" y="390000"/>
            <a:ext cx="7416000" cy="10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Standard Errors on Differences</a:t>
            </a:r>
            <a:endParaRPr lang="en-US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204865"/>
            <a:ext cx="389233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400" y="2636912"/>
            <a:ext cx="3956301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090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 bwMode="auto">
          <a:xfrm>
            <a:off x="1232400" y="260648"/>
            <a:ext cx="7416000" cy="10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Standard Errors on Differences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07504" y="1398579"/>
            <a:ext cx="8856983" cy="1035124"/>
          </a:xfrm>
        </p:spPr>
        <p:txBody>
          <a:bodyPr/>
          <a:lstStyle/>
          <a:p>
            <a:r>
              <a:rPr lang="en-US" sz="2400" dirty="0" smtClean="0"/>
              <a:t>These two macros can also be used to compute the SE on the difference for STD, Variance, percentiles (</a:t>
            </a:r>
            <a:r>
              <a:rPr lang="en-US" sz="2400" dirty="0" err="1" smtClean="0"/>
              <a:t>sas</a:t>
            </a:r>
            <a:r>
              <a:rPr lang="en-US" sz="2400" dirty="0" smtClean="0"/>
              <a:t>) , quartiles…</a:t>
            </a:r>
            <a:endParaRPr lang="en-US" sz="2400" dirty="0"/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715" y="2348880"/>
            <a:ext cx="415765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0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079" y="4437112"/>
            <a:ext cx="432482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1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88832" cy="720080"/>
          </a:xfrm>
        </p:spPr>
        <p:txBody>
          <a:bodyPr/>
          <a:lstStyle/>
          <a:p>
            <a:r>
              <a:rPr lang="en-US" dirty="0" smtClean="0"/>
              <a:t>Differences in STD : </a:t>
            </a:r>
            <a:r>
              <a:rPr lang="en-US" dirty="0"/>
              <a:t>reading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79326"/>
              </p:ext>
            </p:extLst>
          </p:nvPr>
        </p:nvGraphicFramePr>
        <p:xfrm>
          <a:off x="323528" y="1484784"/>
          <a:ext cx="7560835" cy="5157204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2280079"/>
                <a:gridCol w="880126"/>
                <a:gridCol w="880126"/>
                <a:gridCol w="880126"/>
                <a:gridCol w="880126"/>
                <a:gridCol w="880126"/>
                <a:gridCol w="880126"/>
              </a:tblGrid>
              <a:tr h="32206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Study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Nber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NS(%)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NNS(%)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PNS(%)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PS(%)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VR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PIRLS01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COMBINED SCALE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36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28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1.09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INFO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36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64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14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1.08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LIT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36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58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1.08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PIRLS06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COMBINED SCALE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45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24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9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1.08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INFO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45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22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69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9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1.08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LIT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45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27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60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13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1.08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</a:t>
                      </a:r>
                      <a:r>
                        <a:rPr lang="fr-BE" sz="10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PIRLS</a:t>
                      </a:r>
                      <a:endParaRPr lang="fr-BE" sz="10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/>
                        </a:rPr>
                        <a:t>24.2%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/>
                        </a:rPr>
                        <a:t>62.3%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/>
                        </a:rPr>
                        <a:t>13.5%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/>
                        </a:rPr>
                        <a:t>0.0%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PISA00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COMBINED SCALE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42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62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33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1.16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RETRIEVE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42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64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33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1.17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INTERPRET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42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60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36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1.14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EVALUATE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38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1.16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PISA03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COMBINED SCALE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41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71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29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1.20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COMBINED SCALE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56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75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23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1.20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COMBINED SCALE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65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85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1.18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RETRIEVE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65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85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5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1.22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INTERPRET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65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5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1.15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EVALUATE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65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75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1.17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DIGITAL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19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58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37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5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1.08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/>
                </a:tc>
              </a:tr>
              <a:tr h="1851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 PISA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69.3%</a:t>
                      </a:r>
                      <a:endParaRPr lang="fr-BE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27.1%</a:t>
                      </a:r>
                      <a:endParaRPr lang="fr-BE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3.4%</a:t>
                      </a:r>
                      <a:endParaRPr lang="fr-BE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cs typeface="Times New Roman"/>
                        </a:rPr>
                        <a:t>0.2%</a:t>
                      </a:r>
                      <a:endParaRPr lang="fr-BE" sz="1000" b="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</a:tr>
              <a:tr h="2054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53.4%</a:t>
                      </a:r>
                      <a:endParaRPr lang="fr-BE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39.5%</a:t>
                      </a:r>
                      <a:endParaRPr lang="fr-BE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7.0%</a:t>
                      </a:r>
                      <a:endParaRPr lang="fr-BE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cs typeface="Times New Roman"/>
                        </a:rPr>
                        <a:t>0.1%</a:t>
                      </a:r>
                      <a:endParaRPr lang="fr-BE" sz="10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1.14</a:t>
                      </a:r>
                      <a:endParaRPr lang="fr-BE" sz="10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297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641746"/>
              </p:ext>
            </p:extLst>
          </p:nvPr>
        </p:nvGraphicFramePr>
        <p:xfrm>
          <a:off x="179512" y="1700808"/>
          <a:ext cx="8136904" cy="4791372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2453800"/>
                <a:gridCol w="947184"/>
                <a:gridCol w="947184"/>
                <a:gridCol w="947184"/>
                <a:gridCol w="947184"/>
                <a:gridCol w="947184"/>
                <a:gridCol w="947184"/>
              </a:tblGrid>
              <a:tr h="2846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Study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endParaRPr lang="fr-BE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P90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P95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PIRLS01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COMBINED SCALE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0.20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INFO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0.17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0.16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LIT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0.23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PIRLS06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COMBINED SCALE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0.16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0.15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INFO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0.19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0.14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0.12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LIT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0.17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0.16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</a:t>
                      </a:r>
                      <a:r>
                        <a:rPr lang="fr-BE" sz="10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PIRLS</a:t>
                      </a:r>
                      <a:endParaRPr lang="fr-BE" sz="10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/>
                        </a:rPr>
                        <a:t>0.30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/>
                        </a:rPr>
                        <a:t>0.29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/>
                        </a:rPr>
                        <a:t>0.22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/>
                        </a:rPr>
                        <a:t>0.18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0.17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COMBINED SCALE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0.22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RETRIEVE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0.14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0.12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INTERPRET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0.20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EVALUATE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0.33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PISA03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COMBINED SCALE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0.23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COMBINED SCALE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0.27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COMBINED SCALE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0.31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RETRIEVE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0.25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INTERPRET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0.29</a:t>
                      </a:r>
                    </a:p>
                  </a:txBody>
                  <a:tcPr marL="44450" marR="44450" marT="0" marB="0" anchor="ctr"/>
                </a:tc>
              </a:tr>
              <a:tr h="165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EVALUATE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0.35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DIGITAL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0.22</a:t>
                      </a:r>
                    </a:p>
                  </a:txBody>
                  <a:tcPr marL="44450" marR="44450" marT="0" marB="0" anchor="ctr"/>
                </a:tc>
              </a:tr>
              <a:tr h="1796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 PISA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0.51</a:t>
                      </a:r>
                      <a:endParaRPr lang="fr-BE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0.50</a:t>
                      </a:r>
                      <a:endParaRPr lang="fr-BE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0.39</a:t>
                      </a:r>
                      <a:endParaRPr lang="fr-BE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cs typeface="Times New Roman"/>
                        </a:rPr>
                        <a:t>0.27</a:t>
                      </a:r>
                      <a:endParaRPr lang="fr-BE" sz="1000" b="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b="0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0.25</a:t>
                      </a:r>
                      <a:endParaRPr lang="fr-BE" sz="1000" b="0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3201" marR="33201" marT="0" marB="0" anchor="ctr"/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88832" cy="720080"/>
          </a:xfrm>
        </p:spPr>
        <p:txBody>
          <a:bodyPr/>
          <a:lstStyle/>
          <a:p>
            <a:r>
              <a:rPr lang="en-US" dirty="0" smtClean="0"/>
              <a:t>Differences in STD </a:t>
            </a:r>
            <a:r>
              <a:rPr lang="en-US" dirty="0"/>
              <a:t>: reading</a:t>
            </a:r>
          </a:p>
        </p:txBody>
      </p:sp>
    </p:spTree>
    <p:extLst>
      <p:ext uri="{BB962C8B-B14F-4D97-AF65-F5344CB8AC3E}">
        <p14:creationId xmlns:p14="http://schemas.microsoft.com/office/powerpoint/2010/main" val="3277923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739348"/>
              </p:ext>
            </p:extLst>
          </p:nvPr>
        </p:nvGraphicFramePr>
        <p:xfrm>
          <a:off x="425692" y="1700809"/>
          <a:ext cx="7458676" cy="468052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01338"/>
                <a:gridCol w="745491"/>
                <a:gridCol w="1933210"/>
                <a:gridCol w="657235"/>
                <a:gridCol w="657235"/>
                <a:gridCol w="657235"/>
                <a:gridCol w="774597"/>
                <a:gridCol w="932335"/>
              </a:tblGrid>
              <a:tr h="484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STUDY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N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NE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NN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PN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PO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 err="1">
                          <a:effectLst/>
                        </a:rPr>
                        <a:t>Primary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IEA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TIMSS95 P1 LG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24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25%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67%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8%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TIMSS95 P1 UG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27%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65%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8%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TIMSS03 P1  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29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41%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48%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TIMSS07 P1  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44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39%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55%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7%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OECD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961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solidFill>
                            <a:srgbClr val="FF0000"/>
                          </a:solidFill>
                          <a:effectLst/>
                        </a:rPr>
                        <a:t>Total math </a:t>
                      </a:r>
                      <a:r>
                        <a:rPr lang="fr-BE" sz="1000" dirty="0" err="1">
                          <a:solidFill>
                            <a:srgbClr val="FF0000"/>
                          </a:solidFill>
                          <a:effectLst/>
                        </a:rPr>
                        <a:t>primary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123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34%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58%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8%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solidFill>
                            <a:srgbClr val="FF0000"/>
                          </a:solidFill>
                          <a:effectLst/>
                        </a:rPr>
                        <a:t>0%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Secondary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IEA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TIMSS95 P2 LG 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39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26%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67%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8%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0%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TIMSS95 P2 UG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41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29%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46%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24%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TIMSS99 P2 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38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34%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58%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3%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TIMSS03 p2 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39%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55%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TIMSS07 p2 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49%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39%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12%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OECD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PISA00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52%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7%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PISA03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66%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27%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7%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PISA06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32%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9%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PISA09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34%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6%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961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Total math secondary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431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46%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44%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solidFill>
                            <a:srgbClr val="FF0000"/>
                          </a:solidFill>
                          <a:effectLst/>
                        </a:rPr>
                        <a:t>9%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solidFill>
                            <a:srgbClr val="FF0000"/>
                          </a:solidFill>
                          <a:effectLst/>
                        </a:rPr>
                        <a:t>0%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88832" cy="720080"/>
          </a:xfrm>
        </p:spPr>
        <p:txBody>
          <a:bodyPr/>
          <a:lstStyle/>
          <a:p>
            <a:r>
              <a:rPr lang="en-US" dirty="0" smtClean="0"/>
              <a:t>Differences in STD: mathematics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87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654800"/>
              </p:ext>
            </p:extLst>
          </p:nvPr>
        </p:nvGraphicFramePr>
        <p:xfrm>
          <a:off x="251520" y="1700808"/>
          <a:ext cx="7920880" cy="499520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60878"/>
                <a:gridCol w="628905"/>
                <a:gridCol w="1356789"/>
                <a:gridCol w="499270"/>
                <a:gridCol w="499270"/>
                <a:gridCol w="621022"/>
                <a:gridCol w="499270"/>
                <a:gridCol w="744526"/>
                <a:gridCol w="621022"/>
                <a:gridCol w="745402"/>
                <a:gridCol w="744526"/>
              </a:tblGrid>
              <a:tr h="230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STUDY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N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VR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P10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MEAN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P90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P95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P95-P5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347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 err="1">
                          <a:effectLst/>
                        </a:rPr>
                        <a:t>Primary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IEA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TIMSS95 P1 LG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24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1,10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0,00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-0,08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-0,14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347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TIMSS95 P1 UG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1,10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0,06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0,04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-0,03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-0,08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230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TIMSS03 P1  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1,10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0,07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0,05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254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TIMSS07 P1 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44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1,12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0,09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0,06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347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OECD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230009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 err="1">
                          <a:effectLst/>
                        </a:rPr>
                        <a:t>Mean</a:t>
                      </a:r>
                      <a:r>
                        <a:rPr lang="fr-BE" sz="1000" dirty="0">
                          <a:effectLst/>
                        </a:rPr>
                        <a:t> math </a:t>
                      </a:r>
                      <a:r>
                        <a:rPr lang="fr-BE" sz="1000" dirty="0" err="1">
                          <a:effectLst/>
                        </a:rPr>
                        <a:t>primary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solidFill>
                            <a:srgbClr val="FF0000"/>
                          </a:solidFill>
                          <a:effectLst/>
                        </a:rPr>
                        <a:t>123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solidFill>
                            <a:srgbClr val="FF0000"/>
                          </a:solidFill>
                          <a:effectLst/>
                        </a:rPr>
                        <a:t>1,11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0,05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0,03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-0,04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-0,10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-0,11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solidFill>
                            <a:srgbClr val="FF0000"/>
                          </a:solidFill>
                          <a:effectLst/>
                        </a:rPr>
                        <a:t>-0,17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347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Secondary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IEA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TIMSS95 P2 LG 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39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1,10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0,00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-0,14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-0,16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347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TIMSS95 P2 UG 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1,12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0,01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-0,01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-0,08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-0,16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230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TIMSS99 P2 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38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1,12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0,03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0,01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-0,05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-0,13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230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TIMSS03 p2 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51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1,11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0,07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0,07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0,00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230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TIMSS07 p2 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1,14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0,13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0,12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0,03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-0,20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347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OECD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PISA00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1,12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-0,01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-0,09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-0,17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347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PISA03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1,17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0,01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-0,01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-0,21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-0,24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-0,25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347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PISA06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1,13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-0,03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-0,10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-0,19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-0,21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-0,20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347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PISA09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1,12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-0,02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-0,10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-0,18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-0,20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-0,19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  <a:tr h="230009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Mean math secondary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431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1,13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0,02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0,01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-0,06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-0,14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-0,16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solidFill>
                            <a:srgbClr val="FF0000"/>
                          </a:solidFill>
                          <a:effectLst/>
                        </a:rPr>
                        <a:t>-0,19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054" marR="37054" marT="0" marB="0" anchor="ctr"/>
                </a:tc>
              </a:tr>
            </a:tbl>
          </a:graphicData>
        </a:graphic>
      </p:graphicFrame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88832" cy="720080"/>
          </a:xfrm>
        </p:spPr>
        <p:txBody>
          <a:bodyPr/>
          <a:lstStyle/>
          <a:p>
            <a:r>
              <a:rPr lang="en-US" dirty="0" smtClean="0"/>
              <a:t>Differences in STD: mathematics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86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265641"/>
              </p:ext>
            </p:extLst>
          </p:nvPr>
        </p:nvGraphicFramePr>
        <p:xfrm>
          <a:off x="323528" y="1484784"/>
          <a:ext cx="8034742" cy="504056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86399"/>
                <a:gridCol w="803069"/>
                <a:gridCol w="2082520"/>
                <a:gridCol w="707996"/>
                <a:gridCol w="707996"/>
                <a:gridCol w="707996"/>
                <a:gridCol w="834424"/>
                <a:gridCol w="1004342"/>
              </a:tblGrid>
              <a:tr h="30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STUDY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N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NE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NN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PN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PO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Primary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IEA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TIMSS95 P1 LG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24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25%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75%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TIMSS95 P1 UG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26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38%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58%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TIMSS03 P1 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41%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48%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TIMSS07 P1  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44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41%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45%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14%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OECD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-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5440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Total science </a:t>
                      </a:r>
                      <a:r>
                        <a:rPr lang="fr-BE" sz="1000" dirty="0" err="1">
                          <a:effectLst/>
                        </a:rPr>
                        <a:t>primary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123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37%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54%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8%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solidFill>
                            <a:srgbClr val="FF0000"/>
                          </a:solidFill>
                          <a:effectLst/>
                        </a:rPr>
                        <a:t>0%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Secondary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IEA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TIMSS95 P2 LG 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39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33%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59%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8%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0%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TIMSS95 P2 UG 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32%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51%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17%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TIMSS99 P2  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38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42%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8%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TIMSS03 p2 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51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39%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47%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14%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TIMSS07 p2 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57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54%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32%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14%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OECD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PISA00 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42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43%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55%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PISA03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41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59%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39%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PISA06 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57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68%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26%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5%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0%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PISA09 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65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74%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22%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2%</a:t>
                      </a:r>
                      <a:endParaRPr lang="fr-B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5440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Total science secondary</a:t>
                      </a:r>
                      <a:endParaRPr lang="fr-B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431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52%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>
                          <a:solidFill>
                            <a:srgbClr val="FF0000"/>
                          </a:solidFill>
                          <a:effectLst/>
                        </a:rPr>
                        <a:t>8%</a:t>
                      </a:r>
                      <a:endParaRPr lang="fr-BE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000" dirty="0">
                          <a:solidFill>
                            <a:srgbClr val="FF0000"/>
                          </a:solidFill>
                          <a:effectLst/>
                        </a:rPr>
                        <a:t>0%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88832" cy="720080"/>
          </a:xfrm>
        </p:spPr>
        <p:txBody>
          <a:bodyPr/>
          <a:lstStyle/>
          <a:p>
            <a:r>
              <a:rPr lang="en-US" dirty="0" smtClean="0"/>
              <a:t>Differences in STD: </a:t>
            </a:r>
            <a:r>
              <a:rPr lang="en-US" dirty="0" err="1" smtClean="0"/>
              <a:t>scienes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92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 bwMode="auto">
          <a:xfrm>
            <a:off x="1232400" y="260648"/>
            <a:ext cx="7416000" cy="10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Standard Errors on Differences</a:t>
            </a:r>
            <a:endParaRPr lang="en-US" dirty="0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524" y="4353506"/>
            <a:ext cx="3229751" cy="113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301" y="1412776"/>
            <a:ext cx="592238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7" y="1662212"/>
            <a:ext cx="3031875" cy="133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1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3" y="4178982"/>
            <a:ext cx="3177361" cy="148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52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How to compute the standard error of the difference between :</a:t>
            </a:r>
          </a:p>
          <a:p>
            <a:pPr lvl="1"/>
            <a:r>
              <a:rPr lang="en-US" sz="2400" dirty="0" smtClean="0"/>
              <a:t>Two countries;</a:t>
            </a:r>
          </a:p>
          <a:p>
            <a:pPr lvl="1"/>
            <a:r>
              <a:rPr lang="en-US" sz="2400" dirty="0" smtClean="0"/>
              <a:t>An OECD country and the OECD total or the OECD average</a:t>
            </a:r>
          </a:p>
          <a:p>
            <a:pPr lvl="1"/>
            <a:r>
              <a:rPr lang="en-US" sz="2400" dirty="0" smtClean="0"/>
              <a:t>A partner country and the OECD total or the OECD average</a:t>
            </a:r>
          </a:p>
          <a:p>
            <a:pPr lvl="1"/>
            <a:r>
              <a:rPr lang="en-US" sz="2400" dirty="0" smtClean="0"/>
              <a:t>Two groups of students (e.g. boys </a:t>
            </a:r>
            <a:r>
              <a:rPr lang="en-US" sz="2400" i="1" dirty="0" smtClean="0"/>
              <a:t>versus</a:t>
            </a:r>
            <a:r>
              <a:rPr lang="en-US" sz="2400" dirty="0" smtClean="0"/>
              <a:t> girls, natives </a:t>
            </a:r>
            <a:r>
              <a:rPr lang="en-US" sz="2400" i="1" dirty="0" smtClean="0"/>
              <a:t>versus</a:t>
            </a:r>
            <a:r>
              <a:rPr lang="en-US" sz="2400" dirty="0" smtClean="0"/>
              <a:t> non natives) within countries?</a:t>
            </a:r>
          </a:p>
        </p:txBody>
      </p:sp>
      <p:sp>
        <p:nvSpPr>
          <p:cNvPr id="4" name="Titre 2"/>
          <p:cNvSpPr txBox="1">
            <a:spLocks/>
          </p:cNvSpPr>
          <p:nvPr/>
        </p:nvSpPr>
        <p:spPr bwMode="auto">
          <a:xfrm>
            <a:off x="1232400" y="390000"/>
            <a:ext cx="7416000" cy="10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Standard Errors on 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3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 bwMode="auto">
          <a:xfrm>
            <a:off x="1232400" y="390000"/>
            <a:ext cx="7416000" cy="10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Standard Errors on Differences</a:t>
            </a:r>
            <a:endParaRPr lang="en-US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298708"/>
              </p:ext>
            </p:extLst>
          </p:nvPr>
        </p:nvGraphicFramePr>
        <p:xfrm>
          <a:off x="899592" y="1428891"/>
          <a:ext cx="3240360" cy="1104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2" name="Équation" r:id="rId3" imgW="2234880" imgH="761760" progId="Equation.3">
                  <p:embed/>
                </p:oleObj>
              </mc:Choice>
              <mc:Fallback>
                <p:oleObj name="Équation" r:id="rId3" imgW="2234880" imgH="76176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428891"/>
                        <a:ext cx="3240360" cy="11046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304107"/>
              </p:ext>
            </p:extLst>
          </p:nvPr>
        </p:nvGraphicFramePr>
        <p:xfrm>
          <a:off x="899592" y="2736065"/>
          <a:ext cx="7344815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  <a:gridCol w="1512168"/>
                <a:gridCol w="1440160"/>
                <a:gridCol w="12961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noProof="0" dirty="0" smtClean="0"/>
                        <a:t>School</a:t>
                      </a:r>
                      <a:r>
                        <a:rPr lang="en-US" sz="1400" b="1" i="1" baseline="0" noProof="0" dirty="0" smtClean="0"/>
                        <a:t> ID</a:t>
                      </a:r>
                      <a:endParaRPr lang="en-US" sz="14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noProof="0" dirty="0" smtClean="0"/>
                        <a:t>School mean</a:t>
                      </a:r>
                      <a:endParaRPr lang="en-US" sz="14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noProof="0" dirty="0" smtClean="0"/>
                        <a:t>Boys mean</a:t>
                      </a:r>
                      <a:endParaRPr lang="en-US" sz="14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i="1" noProof="0" dirty="0" smtClean="0"/>
                        <a:t>Girls </a:t>
                      </a:r>
                      <a:r>
                        <a:rPr lang="fr-BE" sz="1400" b="1" i="1" noProof="0" dirty="0" err="1" smtClean="0"/>
                        <a:t>mean</a:t>
                      </a:r>
                      <a:endParaRPr lang="en-US" sz="1400" b="1" i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01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02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03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04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400" noProof="0" dirty="0" smtClean="0"/>
                        <a:t>05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400" b="1" i="1" noProof="0" dirty="0" err="1" smtClean="0"/>
                        <a:t>Mean</a:t>
                      </a:r>
                      <a:endParaRPr lang="en-US" sz="14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noProof="0" dirty="0" smtClean="0"/>
                        <a:t>500</a:t>
                      </a:r>
                      <a:endParaRPr lang="en-US" sz="14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noProof="0" dirty="0" smtClean="0"/>
                        <a:t>470</a:t>
                      </a:r>
                      <a:endParaRPr lang="en-US" sz="14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noProof="0" dirty="0" smtClean="0"/>
                        <a:t>530</a:t>
                      </a:r>
                      <a:endParaRPr lang="en-US" sz="1400" b="1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400" noProof="0" dirty="0" smtClean="0"/>
                        <a:t>06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400" b="1" i="1" noProof="0" dirty="0" err="1" smtClean="0"/>
                        <a:t>Mean</a:t>
                      </a:r>
                      <a:r>
                        <a:rPr lang="fr-BE" sz="1400" b="1" i="1" noProof="0" dirty="0" smtClean="0"/>
                        <a:t> if 01 </a:t>
                      </a:r>
                      <a:r>
                        <a:rPr lang="fr-BE" sz="1400" b="1" i="1" noProof="0" dirty="0" err="1" smtClean="0"/>
                        <a:t>replaced</a:t>
                      </a:r>
                      <a:r>
                        <a:rPr lang="fr-BE" sz="1400" b="1" i="1" noProof="0" dirty="0" smtClean="0"/>
                        <a:t> by 06</a:t>
                      </a:r>
                      <a:endParaRPr lang="en-US" sz="14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noProof="0" dirty="0" smtClean="0"/>
                        <a:t>520</a:t>
                      </a:r>
                      <a:endParaRPr lang="en-US" sz="14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noProof="0" dirty="0" smtClean="0"/>
                        <a:t>494</a:t>
                      </a:r>
                      <a:endParaRPr lang="en-US" sz="14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noProof="0" dirty="0" smtClean="0"/>
                        <a:t>546</a:t>
                      </a:r>
                      <a:endParaRPr lang="en-US" sz="1400" b="1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i="1" noProof="0" dirty="0" err="1" smtClean="0"/>
                        <a:t>Mean</a:t>
                      </a:r>
                      <a:r>
                        <a:rPr lang="fr-BE" sz="1400" b="1" i="1" noProof="0" dirty="0" smtClean="0"/>
                        <a:t> if 05 </a:t>
                      </a:r>
                      <a:r>
                        <a:rPr lang="fr-BE" sz="1400" b="1" i="1" noProof="0" dirty="0" err="1" smtClean="0"/>
                        <a:t>replaced</a:t>
                      </a:r>
                      <a:r>
                        <a:rPr lang="fr-BE" sz="1400" b="1" i="1" noProof="0" dirty="0" smtClean="0"/>
                        <a:t> by 06</a:t>
                      </a:r>
                      <a:endParaRPr lang="en-US" sz="1400" b="1" i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noProof="0" dirty="0" smtClean="0"/>
                        <a:t>480</a:t>
                      </a:r>
                      <a:endParaRPr lang="en-US" sz="14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noProof="0" dirty="0" smtClean="0"/>
                        <a:t>446</a:t>
                      </a:r>
                      <a:endParaRPr lang="en-US" sz="14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noProof="0" dirty="0" smtClean="0"/>
                        <a:t>514</a:t>
                      </a:r>
                      <a:endParaRPr lang="en-US" sz="1400" b="1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55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7505" y="1601788"/>
            <a:ext cx="8784976" cy="4525962"/>
          </a:xfrm>
        </p:spPr>
        <p:txBody>
          <a:bodyPr/>
          <a:lstStyle/>
          <a:p>
            <a:r>
              <a:rPr lang="en-US" sz="2300" dirty="0" smtClean="0"/>
              <a:t>The expected value of the covariance between the two estimates:</a:t>
            </a:r>
          </a:p>
          <a:p>
            <a:pPr lvl="1"/>
            <a:r>
              <a:rPr lang="en-US" sz="2300" dirty="0" smtClean="0"/>
              <a:t> should be equal to 0 if the two samples are independent, i.e.</a:t>
            </a:r>
          </a:p>
          <a:p>
            <a:pPr lvl="2"/>
            <a:r>
              <a:rPr lang="en-US" sz="2300" dirty="0" smtClean="0"/>
              <a:t>Two countries</a:t>
            </a:r>
          </a:p>
          <a:p>
            <a:pPr lvl="2"/>
            <a:r>
              <a:rPr lang="en-US" sz="2300" dirty="0" smtClean="0"/>
              <a:t>A partner country and the OECD Total or OECD Average</a:t>
            </a:r>
          </a:p>
          <a:p>
            <a:pPr lvl="2"/>
            <a:r>
              <a:rPr lang="en-US" sz="2300" dirty="0" smtClean="0"/>
              <a:t>Two explicit strata within a country</a:t>
            </a:r>
          </a:p>
          <a:p>
            <a:pPr lvl="1"/>
            <a:r>
              <a:rPr lang="en-US" sz="2300" dirty="0" smtClean="0"/>
              <a:t>should be different from 0 if the two samples are not independent</a:t>
            </a:r>
          </a:p>
          <a:p>
            <a:pPr lvl="2"/>
            <a:r>
              <a:rPr lang="en-US" sz="2300" dirty="0" smtClean="0"/>
              <a:t>Two groups within a country if the group variable was not used as explicit stratification variable</a:t>
            </a:r>
          </a:p>
          <a:p>
            <a:pPr lvl="2"/>
            <a:r>
              <a:rPr lang="en-US" sz="2300" dirty="0" smtClean="0"/>
              <a:t>An OECD country and the OECD Total or OECD Average</a:t>
            </a:r>
          </a:p>
        </p:txBody>
      </p:sp>
      <p:sp>
        <p:nvSpPr>
          <p:cNvPr id="5" name="Titre 2"/>
          <p:cNvSpPr txBox="1">
            <a:spLocks/>
          </p:cNvSpPr>
          <p:nvPr/>
        </p:nvSpPr>
        <p:spPr bwMode="auto">
          <a:xfrm>
            <a:off x="1232400" y="390000"/>
            <a:ext cx="7416000" cy="10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Standard Errors on 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412400"/>
            <a:ext cx="8856983" cy="1755204"/>
          </a:xfrm>
        </p:spPr>
        <p:txBody>
          <a:bodyPr/>
          <a:lstStyle/>
          <a:p>
            <a:r>
              <a:rPr lang="en-US" sz="2400" dirty="0" smtClean="0"/>
              <a:t>How important is this covariance?</a:t>
            </a:r>
          </a:p>
          <a:p>
            <a:pPr lvl="1"/>
            <a:r>
              <a:rPr lang="en-US" sz="2400" dirty="0" smtClean="0"/>
              <a:t>Country correlation between school performance for boys and school performance for girls, and country </a:t>
            </a:r>
            <a:r>
              <a:rPr lang="en-US" sz="2400" i="1" dirty="0" err="1" smtClean="0"/>
              <a:t>intraclass</a:t>
            </a:r>
            <a:r>
              <a:rPr lang="en-US" sz="2400" dirty="0" smtClean="0"/>
              <a:t> correlation</a:t>
            </a:r>
            <a:endParaRPr lang="en-US" sz="2400" dirty="0"/>
          </a:p>
        </p:txBody>
      </p:sp>
      <p:sp>
        <p:nvSpPr>
          <p:cNvPr id="4" name="Titre 2"/>
          <p:cNvSpPr txBox="1">
            <a:spLocks/>
          </p:cNvSpPr>
          <p:nvPr/>
        </p:nvSpPr>
        <p:spPr bwMode="auto">
          <a:xfrm>
            <a:off x="1232400" y="390000"/>
            <a:ext cx="7416000" cy="10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Standard Errors on Differences</a:t>
            </a:r>
            <a:endParaRPr lang="en-US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676382"/>
              </p:ext>
            </p:extLst>
          </p:nvPr>
        </p:nvGraphicFramePr>
        <p:xfrm>
          <a:off x="1835696" y="3068960"/>
          <a:ext cx="52565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429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9225"/>
            <a:ext cx="5457825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re 2"/>
          <p:cNvSpPr txBox="1">
            <a:spLocks/>
          </p:cNvSpPr>
          <p:nvPr/>
        </p:nvSpPr>
        <p:spPr bwMode="auto">
          <a:xfrm>
            <a:off x="1232400" y="390000"/>
            <a:ext cx="7416000" cy="10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Standard Errors on 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6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 bwMode="auto">
          <a:xfrm>
            <a:off x="1232400" y="390000"/>
            <a:ext cx="7416000" cy="10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Standard Errors on Differences</a:t>
            </a:r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040" y="1403083"/>
            <a:ext cx="5225926" cy="5454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8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171239" cy="489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re 2"/>
          <p:cNvSpPr txBox="1">
            <a:spLocks/>
          </p:cNvSpPr>
          <p:nvPr/>
        </p:nvSpPr>
        <p:spPr bwMode="auto">
          <a:xfrm>
            <a:off x="1232400" y="390000"/>
            <a:ext cx="7416000" cy="10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Standard Errors on 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39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 bwMode="auto">
          <a:xfrm>
            <a:off x="1232400" y="390000"/>
            <a:ext cx="7416000" cy="10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Standard Errors on Differences</a:t>
            </a:r>
            <a:endParaRPr lang="en-US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3713523" cy="2232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44824"/>
            <a:ext cx="3874332" cy="351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88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2259</TotalTime>
  <Words>1267</Words>
  <Application>Microsoft Office PowerPoint</Application>
  <PresentationFormat>Affichage à l'écran (4:3)</PresentationFormat>
  <Paragraphs>768</Paragraphs>
  <Slides>17</Slides>
  <Notes>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OECD_English_white</vt:lpstr>
      <vt:lpstr>Équation</vt:lpstr>
      <vt:lpstr>Standard Errors on differences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Differences in STD : reading</vt:lpstr>
      <vt:lpstr>Differences in STD : reading</vt:lpstr>
      <vt:lpstr>Differences in STD: mathematics</vt:lpstr>
      <vt:lpstr>Differences in STD: mathematics</vt:lpstr>
      <vt:lpstr>Differences in STD: scienes</vt:lpstr>
      <vt:lpstr>Présentation PowerPoint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Ikeda_M</dc:creator>
  <cp:lastModifiedBy>Christian Monseur</cp:lastModifiedBy>
  <cp:revision>111</cp:revision>
  <cp:lastPrinted>2014-01-21T10:53:06Z</cp:lastPrinted>
  <dcterms:created xsi:type="dcterms:W3CDTF">2012-09-27T11:33:53Z</dcterms:created>
  <dcterms:modified xsi:type="dcterms:W3CDTF">2014-01-21T10:53:30Z</dcterms:modified>
</cp:coreProperties>
</file>